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28"/>
  </p:notesMasterIdLst>
  <p:sldIdLst>
    <p:sldId id="258" r:id="rId3"/>
    <p:sldId id="557" r:id="rId4"/>
    <p:sldId id="509" r:id="rId5"/>
    <p:sldId id="558" r:id="rId6"/>
    <p:sldId id="585" r:id="rId7"/>
    <p:sldId id="559" r:id="rId8"/>
    <p:sldId id="575" r:id="rId9"/>
    <p:sldId id="576" r:id="rId10"/>
    <p:sldId id="577" r:id="rId11"/>
    <p:sldId id="578" r:id="rId12"/>
    <p:sldId id="580" r:id="rId13"/>
    <p:sldId id="581" r:id="rId14"/>
    <p:sldId id="582" r:id="rId15"/>
    <p:sldId id="583" r:id="rId16"/>
    <p:sldId id="584" r:id="rId17"/>
    <p:sldId id="586" r:id="rId18"/>
    <p:sldId id="587" r:id="rId19"/>
    <p:sldId id="588" r:id="rId20"/>
    <p:sldId id="589" r:id="rId21"/>
    <p:sldId id="590" r:id="rId22"/>
    <p:sldId id="591" r:id="rId23"/>
    <p:sldId id="592" r:id="rId24"/>
    <p:sldId id="593" r:id="rId25"/>
    <p:sldId id="594" r:id="rId26"/>
    <p:sldId id="595" r:id="rId27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7" autoAdjust="0"/>
    <p:restoredTop sz="93324" autoAdjust="0"/>
  </p:normalViewPr>
  <p:slideViewPr>
    <p:cSldViewPr>
      <p:cViewPr>
        <p:scale>
          <a:sx n="125" d="100"/>
          <a:sy n="125" d="100"/>
        </p:scale>
        <p:origin x="-80" y="36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943100"/>
            <a:ext cx="8469313" cy="1676400"/>
          </a:xfrm>
        </p:spPr>
        <p:txBody>
          <a:bodyPr/>
          <a:lstStyle/>
          <a:p>
            <a:pPr>
              <a:defRPr/>
            </a:pPr>
            <a:r>
              <a:rPr lang="en-US" sz="7000" dirty="0" smtClean="0"/>
              <a:t>DATA SCIENCE class </a:t>
            </a:r>
            <a:r>
              <a:rPr lang="en-US" sz="7000" dirty="0" err="1" smtClean="0"/>
              <a:t>XvI</a:t>
            </a:r>
            <a:r>
              <a:rPr lang="en-US" sz="7000" dirty="0" smtClean="0"/>
              <a:t>:</a:t>
            </a:r>
            <a:r>
              <a:rPr lang="en-US" sz="7000" dirty="0" smtClean="0"/>
              <a:t/>
            </a:r>
            <a:br>
              <a:rPr lang="en-US" sz="7000" dirty="0" smtClean="0"/>
            </a:br>
            <a:r>
              <a:rPr lang="en-US" sz="7000" dirty="0" smtClean="0"/>
              <a:t>time series analysis</a:t>
            </a:r>
            <a:endParaRPr lang="en-US" sz="7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Time series models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8137" y="1333500"/>
            <a:ext cx="8686800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Random Walk – This is where you sum up random variables with mean 0. So let’s say you generate these random numbers: -3, 4, 2, 5, 3. Then the series will be</a:t>
            </a: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-3, 1, 3, 8, 11 (summing up the numbers in a row).</a:t>
            </a:r>
            <a:endParaRPr lang="en-US" sz="18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186" y="2552700"/>
            <a:ext cx="413195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658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Time series models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8137" y="1333500"/>
            <a:ext cx="8686800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Models with trend and seasonality – most models have trends in them. Below we can see clear seasonal component, as well as a trend. We want to somehow try to fit that data to a model.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4" y="2360720"/>
            <a:ext cx="4310063" cy="28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704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Time series models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2937" y="1333500"/>
            <a:ext cx="4191000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First thing we can try to do is fit a linear model to the data: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2095500"/>
            <a:ext cx="4678363" cy="278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460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Time series models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2937" y="1333500"/>
            <a:ext cx="4191000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First thing we can try to do is fit a linear model to the data: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2095500"/>
            <a:ext cx="4678363" cy="2788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337" y="2247900"/>
            <a:ext cx="4133476" cy="2654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10137" y="1527602"/>
            <a:ext cx="4191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And then look at the residuals</a:t>
            </a:r>
          </a:p>
        </p:txBody>
      </p:sp>
    </p:spTree>
    <p:extLst>
      <p:ext uri="{BB962C8B-B14F-4D97-AF65-F5344CB8AC3E}">
        <p14:creationId xmlns:p14="http://schemas.microsoft.com/office/powerpoint/2010/main" val="23576183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Time series models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661" y="2195610"/>
            <a:ext cx="4590676" cy="2947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737" y="939004"/>
            <a:ext cx="8915400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The residuals seem to have a pattern to them. My guess is the next residual will be negative. Can we use this dependence to help us improve our prediction for the next data point?</a:t>
            </a:r>
          </a:p>
        </p:txBody>
      </p:sp>
    </p:spTree>
    <p:extLst>
      <p:ext uri="{BB962C8B-B14F-4D97-AF65-F5344CB8AC3E}">
        <p14:creationId xmlns:p14="http://schemas.microsoft.com/office/powerpoint/2010/main" val="23432822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Time series models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8137" y="939004"/>
            <a:ext cx="8915400" cy="3739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General steps in Time Series Analysis:</a:t>
            </a: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Plot the series and examine main features of the graph, in particular:</a:t>
            </a:r>
          </a:p>
          <a:p>
            <a:pPr marL="614363" lvl="1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If there is a trend</a:t>
            </a:r>
          </a:p>
          <a:p>
            <a:pPr marL="614363" lvl="1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Seasonal component</a:t>
            </a:r>
          </a:p>
          <a:p>
            <a:pPr marL="614363" lvl="1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Any apparent sharp changes in behavior</a:t>
            </a:r>
          </a:p>
          <a:p>
            <a:pPr marL="614363" lvl="1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Any outlying observations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Remove the trend and seasonal components to get </a:t>
            </a:r>
            <a:r>
              <a:rPr lang="en-US" sz="1800" i="1" dirty="0" smtClean="0">
                <a:latin typeface="+mn-lt"/>
              </a:rPr>
              <a:t>stationary</a:t>
            </a:r>
            <a:r>
              <a:rPr lang="en-US" sz="1800" dirty="0" smtClean="0">
                <a:latin typeface="+mn-lt"/>
              </a:rPr>
              <a:t> residuals (residuals that are homoscedastic)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Choose a model that fits the residuals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Forecast residuals forwards and then invert to get forecasted series</a:t>
            </a:r>
          </a:p>
        </p:txBody>
      </p:sp>
    </p:spTree>
    <p:extLst>
      <p:ext uri="{BB962C8B-B14F-4D97-AF65-F5344CB8AC3E}">
        <p14:creationId xmlns:p14="http://schemas.microsoft.com/office/powerpoint/2010/main" val="4233736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Moving average (ma) process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8137" y="939004"/>
            <a:ext cx="8915400" cy="159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Different models make different assumptions about how the data is created (white noise, random walk, </a:t>
            </a:r>
            <a:r>
              <a:rPr lang="en-US" sz="1800" dirty="0" err="1" smtClean="0">
                <a:latin typeface="+mn-lt"/>
              </a:rPr>
              <a:t>etc</a:t>
            </a:r>
            <a:r>
              <a:rPr lang="en-US" sz="1800" dirty="0" smtClean="0">
                <a:latin typeface="+mn-lt"/>
              </a:rPr>
              <a:t>).</a:t>
            </a:r>
          </a:p>
          <a:p>
            <a:pPr algn="l">
              <a:lnSpc>
                <a:spcPct val="120000"/>
              </a:lnSpc>
            </a:pPr>
            <a:endParaRPr lang="en-US" sz="5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Moving Average model: </a:t>
            </a:r>
            <a:r>
              <a:rPr lang="en-US" sz="1800" dirty="0" err="1" smtClean="0">
                <a:latin typeface="+mn-lt"/>
              </a:rPr>
              <a:t>X</a:t>
            </a:r>
            <a:r>
              <a:rPr lang="en-US" sz="1800" baseline="-25000" dirty="0" err="1" smtClean="0">
                <a:latin typeface="+mn-lt"/>
              </a:rPr>
              <a:t>t</a:t>
            </a:r>
            <a:r>
              <a:rPr lang="en-US" sz="1800" dirty="0" smtClean="0">
                <a:latin typeface="+mn-lt"/>
              </a:rPr>
              <a:t> = </a:t>
            </a:r>
            <a:r>
              <a:rPr lang="en-US" sz="1800" dirty="0" err="1" smtClean="0">
                <a:latin typeface="+mn-lt"/>
              </a:rPr>
              <a:t>Z</a:t>
            </a:r>
            <a:r>
              <a:rPr lang="en-US" sz="1800" baseline="-25000" dirty="0" err="1" smtClean="0">
                <a:latin typeface="+mn-lt"/>
              </a:rPr>
              <a:t>t</a:t>
            </a:r>
            <a:r>
              <a:rPr lang="en-US" sz="1800" dirty="0" smtClean="0">
                <a:latin typeface="+mn-lt"/>
              </a:rPr>
              <a:t> + θZ</a:t>
            </a:r>
            <a:r>
              <a:rPr lang="en-US" sz="1800" baseline="-25000" dirty="0" smtClean="0">
                <a:latin typeface="+mn-lt"/>
              </a:rPr>
              <a:t>t-1</a:t>
            </a:r>
            <a:r>
              <a:rPr lang="en-US" sz="1800" dirty="0">
                <a:latin typeface="+mn-lt"/>
              </a:rPr>
              <a:t> </a:t>
            </a:r>
            <a:endParaRPr lang="en-US" sz="18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5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What it might look like with =-10,0,10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37" y="3009900"/>
            <a:ext cx="3144276" cy="207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801" y="3009900"/>
            <a:ext cx="2937164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7" y="2933700"/>
            <a:ext cx="2925763" cy="201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432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Moving average (ma) process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8137" y="939004"/>
            <a:ext cx="8915400" cy="192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What properties to MA processes have that makes them MA?</a:t>
            </a:r>
          </a:p>
          <a:p>
            <a:pPr algn="l">
              <a:lnSpc>
                <a:spcPct val="120000"/>
              </a:lnSpc>
            </a:pPr>
            <a:endParaRPr lang="en-US" sz="5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Like White Noise, their means are still 0</a:t>
            </a:r>
          </a:p>
          <a:p>
            <a:pPr algn="l">
              <a:lnSpc>
                <a:spcPct val="120000"/>
              </a:lnSpc>
            </a:pPr>
            <a:endParaRPr lang="en-US" sz="5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Unlike White Noise, there is correlation between a value, and the one before it. (Obviously, since we generated using data from the last value!) But no correlation with the </a:t>
            </a:r>
            <a:r>
              <a:rPr lang="en-US" sz="1800" dirty="0" err="1" smtClean="0">
                <a:latin typeface="+mn-lt"/>
              </a:rPr>
              <a:t>datapoint</a:t>
            </a:r>
            <a:r>
              <a:rPr lang="en-US" sz="1800" dirty="0" smtClean="0">
                <a:latin typeface="+mn-lt"/>
              </a:rPr>
              <a:t> two back.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37" y="3009900"/>
            <a:ext cx="3144276" cy="207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801" y="3009900"/>
            <a:ext cx="2937164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7" y="2933700"/>
            <a:ext cx="2925763" cy="201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509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Autoregression</a:t>
            </a:r>
            <a:r>
              <a:rPr lang="en-US" dirty="0" smtClean="0"/>
              <a:t> or </a:t>
            </a:r>
            <a:r>
              <a:rPr lang="en-US" dirty="0" err="1" smtClean="0"/>
              <a:t>ar</a:t>
            </a:r>
            <a:r>
              <a:rPr lang="en-US" dirty="0" smtClean="0"/>
              <a:t>(1) process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8137" y="939004"/>
            <a:ext cx="8915400" cy="205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MA models relied upon a correlation with the previous random term. Autoregressive models rely upon correlation with the previous </a:t>
            </a:r>
            <a:r>
              <a:rPr lang="en-US" sz="1800" dirty="0" err="1" smtClean="0">
                <a:latin typeface="+mn-lt"/>
              </a:rPr>
              <a:t>datapoint</a:t>
            </a:r>
            <a:r>
              <a:rPr lang="en-US" sz="1800" dirty="0" smtClean="0">
                <a:latin typeface="+mn-lt"/>
              </a:rPr>
              <a:t>.</a:t>
            </a:r>
          </a:p>
          <a:p>
            <a:pPr algn="l">
              <a:lnSpc>
                <a:spcPct val="120000"/>
              </a:lnSpc>
            </a:pPr>
            <a:endParaRPr lang="en-US" sz="18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500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sz="1800" dirty="0" err="1" smtClean="0">
                <a:latin typeface="+mn-lt"/>
              </a:rPr>
              <a:t>X</a:t>
            </a:r>
            <a:r>
              <a:rPr lang="en-US" sz="1800" baseline="-25000" dirty="0" err="1" smtClean="0">
                <a:latin typeface="+mn-lt"/>
              </a:rPr>
              <a:t>t</a:t>
            </a:r>
            <a:r>
              <a:rPr lang="en-US" sz="1800" dirty="0" smtClean="0">
                <a:latin typeface="+mn-lt"/>
              </a:rPr>
              <a:t> = ΦX</a:t>
            </a:r>
            <a:r>
              <a:rPr lang="en-US" sz="1800" baseline="-25000" dirty="0" smtClean="0">
                <a:latin typeface="+mn-lt"/>
              </a:rPr>
              <a:t>t-1</a:t>
            </a:r>
            <a:r>
              <a:rPr lang="en-US" sz="1800" dirty="0" smtClean="0">
                <a:latin typeface="+mn-lt"/>
              </a:rPr>
              <a:t> + </a:t>
            </a:r>
            <a:r>
              <a:rPr lang="en-US" sz="1800" dirty="0" err="1" smtClean="0">
                <a:latin typeface="+mn-lt"/>
              </a:rPr>
              <a:t>Z</a:t>
            </a:r>
            <a:r>
              <a:rPr lang="en-US" sz="1800" baseline="-25000" dirty="0" err="1" smtClean="0">
                <a:latin typeface="+mn-lt"/>
              </a:rPr>
              <a:t>t</a:t>
            </a:r>
            <a:endParaRPr lang="en-US" sz="1800" baseline="-25000" dirty="0" smtClean="0">
              <a:latin typeface="+mn-lt"/>
            </a:endParaRPr>
          </a:p>
          <a:p>
            <a:pPr>
              <a:lnSpc>
                <a:spcPct val="120000"/>
              </a:lnSpc>
            </a:pPr>
            <a:endParaRPr lang="en-US" sz="1800" baseline="-25000" dirty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1800" dirty="0" smtClean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693" y="3073400"/>
            <a:ext cx="3230644" cy="2222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137" y="3116847"/>
            <a:ext cx="3052763" cy="2102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7" y="3086100"/>
            <a:ext cx="2849563" cy="198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727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Autoregression</a:t>
            </a:r>
            <a:r>
              <a:rPr lang="en-US" dirty="0" smtClean="0"/>
              <a:t> or </a:t>
            </a:r>
            <a:r>
              <a:rPr lang="en-US" dirty="0" err="1" smtClean="0"/>
              <a:t>ar</a:t>
            </a:r>
            <a:r>
              <a:rPr lang="en-US" dirty="0" smtClean="0"/>
              <a:t>(1) process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8137" y="939004"/>
            <a:ext cx="8915400" cy="196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AR(1) models visually don’t look much different from what noise. How would you ever know that the data fits an AR process over an MA over white noise?</a:t>
            </a:r>
          </a:p>
          <a:p>
            <a:pPr algn="l">
              <a:lnSpc>
                <a:spcPct val="120000"/>
              </a:lnSpc>
            </a:pPr>
            <a:endParaRPr lang="en-US" sz="1800" baseline="-250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Difference between AR and white noise is that there is correlation between each point and the previous. There is also correlation between each point and the point 2 back, and on and on.</a:t>
            </a:r>
            <a:endParaRPr lang="en-US" sz="1800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693" y="3073400"/>
            <a:ext cx="3230644" cy="2222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137" y="3116847"/>
            <a:ext cx="3052763" cy="2102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7" y="3086100"/>
            <a:ext cx="2849563" cy="198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696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0537" y="1181100"/>
            <a:ext cx="7391400" cy="174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Interview question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Exit ticket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Autoregressive models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Moving Average models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ARMA Models</a:t>
            </a:r>
            <a:endParaRPr lang="en-US" sz="18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98793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Autocorrelation function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8137" y="939004"/>
            <a:ext cx="8915400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The autocorrelation function (ACF) – calculates the correlation with one point and the one before it, and then the one 2 points back, and on. </a:t>
            </a: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Plotting helps determine what the process of the data is.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137" y="3444883"/>
            <a:ext cx="2557463" cy="17748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937" y="3314700"/>
            <a:ext cx="2620963" cy="18739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37" y="3378742"/>
            <a:ext cx="2684463" cy="187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650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Autocorrelation function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8137" y="939004"/>
            <a:ext cx="8915400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Plotting the data may reveal interesting things about the data. Namely: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Trend component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Seasonal component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337" y="1319298"/>
            <a:ext cx="3352800" cy="22240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8137" y="2552700"/>
            <a:ext cx="5715000" cy="156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The classical decomposition breaks the time series up into this process, and assumes stationary:</a:t>
            </a:r>
          </a:p>
          <a:p>
            <a:pPr algn="l">
              <a:lnSpc>
                <a:spcPct val="120000"/>
              </a:lnSpc>
            </a:pPr>
            <a:endParaRPr lang="en-US" sz="5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err="1" smtClean="0">
                <a:latin typeface="+mn-lt"/>
              </a:rPr>
              <a:t>X</a:t>
            </a:r>
            <a:r>
              <a:rPr lang="en-US" sz="1800" baseline="-25000" dirty="0" err="1" smtClean="0">
                <a:latin typeface="+mn-lt"/>
              </a:rPr>
              <a:t>t</a:t>
            </a:r>
            <a:r>
              <a:rPr lang="en-US" sz="1800" dirty="0" smtClean="0">
                <a:latin typeface="+mn-lt"/>
              </a:rPr>
              <a:t> = </a:t>
            </a:r>
            <a:r>
              <a:rPr lang="en-US" sz="1800" dirty="0" err="1" smtClean="0">
                <a:latin typeface="+mn-lt"/>
              </a:rPr>
              <a:t>m</a:t>
            </a:r>
            <a:r>
              <a:rPr lang="en-US" sz="1800" baseline="-25000" dirty="0" err="1" smtClean="0">
                <a:latin typeface="+mn-lt"/>
              </a:rPr>
              <a:t>t</a:t>
            </a:r>
            <a:r>
              <a:rPr lang="en-US" sz="1800" dirty="0" smtClean="0">
                <a:latin typeface="+mn-lt"/>
              </a:rPr>
              <a:t> + </a:t>
            </a:r>
            <a:r>
              <a:rPr lang="en-US" sz="1800" dirty="0" err="1" smtClean="0">
                <a:latin typeface="+mn-lt"/>
              </a:rPr>
              <a:t>s</a:t>
            </a:r>
            <a:r>
              <a:rPr lang="en-US" sz="1800" baseline="-25000" dirty="0" err="1" smtClean="0">
                <a:latin typeface="+mn-lt"/>
              </a:rPr>
              <a:t>t</a:t>
            </a:r>
            <a:r>
              <a:rPr lang="en-US" sz="1800" dirty="0" smtClean="0">
                <a:latin typeface="+mn-lt"/>
              </a:rPr>
              <a:t> + </a:t>
            </a:r>
            <a:r>
              <a:rPr lang="en-US" sz="1800" dirty="0" err="1" smtClean="0">
                <a:latin typeface="+mn-lt"/>
              </a:rPr>
              <a:t>Y</a:t>
            </a:r>
            <a:r>
              <a:rPr lang="en-US" sz="1800" baseline="-25000" dirty="0" err="1" smtClean="0">
                <a:latin typeface="+mn-lt"/>
              </a:rPr>
              <a:t>t</a:t>
            </a:r>
            <a:r>
              <a:rPr lang="en-US" sz="1800" baseline="-25000" dirty="0" smtClean="0">
                <a:latin typeface="+mn-lt"/>
              </a:rPr>
              <a:t> </a:t>
            </a: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500" baseline="-250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i="1" dirty="0" smtClean="0">
                <a:latin typeface="+mn-lt"/>
              </a:rPr>
              <a:t>m – </a:t>
            </a:r>
            <a:r>
              <a:rPr lang="en-US" sz="1800" dirty="0" smtClean="0">
                <a:latin typeface="+mn-lt"/>
              </a:rPr>
              <a:t>trend</a:t>
            </a:r>
            <a:r>
              <a:rPr lang="en-US" sz="1800" i="1" dirty="0" smtClean="0">
                <a:latin typeface="+mn-lt"/>
              </a:rPr>
              <a:t>, s – </a:t>
            </a:r>
            <a:r>
              <a:rPr lang="en-US" sz="1800" dirty="0" smtClean="0">
                <a:latin typeface="+mn-lt"/>
              </a:rPr>
              <a:t>seasonal component</a:t>
            </a:r>
            <a:r>
              <a:rPr lang="en-US" sz="1800" i="1" dirty="0" smtClean="0">
                <a:latin typeface="+mn-lt"/>
              </a:rPr>
              <a:t>, Y – </a:t>
            </a:r>
            <a:r>
              <a:rPr lang="en-US" sz="1800" dirty="0" smtClean="0">
                <a:latin typeface="+mn-lt"/>
              </a:rPr>
              <a:t>random noise</a:t>
            </a:r>
          </a:p>
        </p:txBody>
      </p:sp>
    </p:spTree>
    <p:extLst>
      <p:ext uri="{BB962C8B-B14F-4D97-AF65-F5344CB8AC3E}">
        <p14:creationId xmlns:p14="http://schemas.microsoft.com/office/powerpoint/2010/main" val="40556894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Autocorrelation function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8137" y="939004"/>
            <a:ext cx="8001000" cy="150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If the seasonal component and trend fluctuations increase over time, you should transform the data. This is because the models expect the time series to be </a:t>
            </a:r>
            <a:r>
              <a:rPr lang="en-US" sz="1800" b="1" dirty="0" smtClean="0">
                <a:latin typeface="+mn-lt"/>
              </a:rPr>
              <a:t>stationary.</a:t>
            </a:r>
            <a:endParaRPr lang="en-US" sz="18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5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Common transformation: Just take the log!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7" y="2781300"/>
            <a:ext cx="3352800" cy="22240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937" y="2705100"/>
            <a:ext cx="3255963" cy="228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773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Autocorrelation function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8137" y="939004"/>
            <a:ext cx="8001000" cy="274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Now that our data is stationary, our goal is to: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Remove the seasonal component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Remove the trend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Fit a model to the residuals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Predict!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endParaRPr lang="en-US" sz="18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So how do we do this amazing stuff?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537" y="1181100"/>
            <a:ext cx="3255963" cy="228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374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Autocorrelation function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8137" y="939004"/>
            <a:ext cx="8001000" cy="274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endParaRPr lang="en-US" sz="18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Using </a:t>
            </a:r>
            <a:r>
              <a:rPr lang="en-US" sz="1800" dirty="0" err="1" smtClean="0">
                <a:latin typeface="+mn-lt"/>
              </a:rPr>
              <a:t>statsmodel</a:t>
            </a:r>
            <a:r>
              <a:rPr lang="en-US" sz="1800" dirty="0" smtClean="0">
                <a:latin typeface="+mn-lt"/>
              </a:rPr>
              <a:t>, we can decompose a </a:t>
            </a: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time series into its trend and seasonal</a:t>
            </a: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component, and then subtract both</a:t>
            </a: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to get the residuals.</a:t>
            </a: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We can then perform diagnostics</a:t>
            </a:r>
          </a:p>
          <a:p>
            <a:pPr algn="l">
              <a:lnSpc>
                <a:spcPct val="120000"/>
              </a:lnSpc>
            </a:pPr>
            <a:r>
              <a:rPr lang="en-US" sz="1800" dirty="0">
                <a:latin typeface="+mn-lt"/>
              </a:rPr>
              <a:t>o</a:t>
            </a:r>
            <a:r>
              <a:rPr lang="en-US" sz="1800" dirty="0" smtClean="0">
                <a:latin typeface="+mn-lt"/>
              </a:rPr>
              <a:t>n the residuals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553" y="1460500"/>
            <a:ext cx="4307584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933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Autocorrelation function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8137" y="939004"/>
            <a:ext cx="8001000" cy="2409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We need to run diagnostics to check residuals:</a:t>
            </a: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Tests: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Look at autocorrelation plot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err="1" smtClean="0">
                <a:latin typeface="+mn-lt"/>
              </a:rPr>
              <a:t>Ljung</a:t>
            </a:r>
            <a:r>
              <a:rPr lang="en-US" sz="1800" dirty="0" smtClean="0">
                <a:latin typeface="+mn-lt"/>
              </a:rPr>
              <a:t>-Box Q test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Difference sign test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err="1" smtClean="0">
                <a:latin typeface="+mn-lt"/>
              </a:rPr>
              <a:t>QQPlot</a:t>
            </a:r>
            <a:endParaRPr lang="en-US" sz="1800" dirty="0" smtClean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553" y="1460500"/>
            <a:ext cx="4307584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540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0537" y="1181100"/>
            <a:ext cx="739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+mn-lt"/>
              </a:rPr>
              <a:t>What does a support vector machine do?</a:t>
            </a:r>
          </a:p>
          <a:p>
            <a:pPr algn="l"/>
            <a:endParaRPr lang="en-US" sz="1800" dirty="0">
              <a:latin typeface="+mn-lt"/>
            </a:endParaRPr>
          </a:p>
          <a:p>
            <a:pPr algn="l"/>
            <a:r>
              <a:rPr lang="en-US" sz="1800" dirty="0" smtClean="0">
                <a:latin typeface="+mn-lt"/>
              </a:rPr>
              <a:t>What is C in the support vector machine algorithm?</a:t>
            </a:r>
          </a:p>
          <a:p>
            <a:pPr algn="l"/>
            <a:endParaRPr lang="en-US" sz="1800" dirty="0">
              <a:latin typeface="+mn-lt"/>
            </a:endParaRPr>
          </a:p>
          <a:p>
            <a:pPr algn="l"/>
            <a:r>
              <a:rPr lang="en-US" sz="1800" dirty="0" smtClean="0">
                <a:latin typeface="+mn-lt"/>
              </a:rPr>
              <a:t>What is a kernel function?</a:t>
            </a:r>
          </a:p>
          <a:p>
            <a:pPr algn="l"/>
            <a:endParaRPr lang="en-US" sz="1800" dirty="0">
              <a:latin typeface="+mn-lt"/>
            </a:endParaRPr>
          </a:p>
          <a:p>
            <a:pPr algn="l"/>
            <a:r>
              <a:rPr lang="en-US" sz="1800" dirty="0" smtClean="0">
                <a:latin typeface="+mn-lt"/>
              </a:rPr>
              <a:t>What are Pipelines in </a:t>
            </a:r>
            <a:r>
              <a:rPr lang="en-US" sz="1800" dirty="0" err="1" smtClean="0">
                <a:latin typeface="+mn-lt"/>
              </a:rPr>
              <a:t>sklearn</a:t>
            </a:r>
            <a:r>
              <a:rPr lang="en-US" sz="1800" dirty="0" smtClean="0">
                <a:latin typeface="+mn-lt"/>
              </a:rPr>
              <a:t>?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47382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Exit ticket questions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0537" y="1181100"/>
            <a:ext cx="7391400" cy="174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When should I use SVM?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When to use Pipelines in the real world?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Example when you used SVM and Pipelines?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Which type of kernel should we use?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Which classifier to try first?</a:t>
            </a:r>
          </a:p>
        </p:txBody>
      </p:sp>
    </p:spTree>
    <p:extLst>
      <p:ext uri="{BB962C8B-B14F-4D97-AF65-F5344CB8AC3E}">
        <p14:creationId xmlns:p14="http://schemas.microsoft.com/office/powerpoint/2010/main" val="11160270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4" y="2400300"/>
            <a:ext cx="3230563" cy="100422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Statistics recap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0537" y="939004"/>
            <a:ext cx="8610600" cy="3407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Variance – Standard deviation squared. It is the average squared distance from the mean.</a:t>
            </a:r>
          </a:p>
          <a:p>
            <a:pPr algn="l">
              <a:lnSpc>
                <a:spcPct val="120000"/>
              </a:lnSpc>
            </a:pPr>
            <a:endParaRPr lang="en-US" sz="18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Covariance – Measure of how much two variables move</a:t>
            </a:r>
          </a:p>
          <a:p>
            <a:pPr algn="l">
              <a:lnSpc>
                <a:spcPct val="120000"/>
              </a:lnSpc>
            </a:pPr>
            <a:r>
              <a:rPr lang="en-US" sz="1800" dirty="0">
                <a:latin typeface="+mn-lt"/>
              </a:rPr>
              <a:t>t</a:t>
            </a:r>
            <a:r>
              <a:rPr lang="en-US" sz="1800" dirty="0" smtClean="0">
                <a:latin typeface="+mn-lt"/>
              </a:rPr>
              <a:t>ogether. Can be really negative or positive</a:t>
            </a: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18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Correlation: Goes from -1 to 1, measures the strength of linear relationship</a:t>
            </a:r>
          </a:p>
          <a:p>
            <a:pPr algn="l">
              <a:lnSpc>
                <a:spcPct val="120000"/>
              </a:lnSpc>
            </a:pPr>
            <a:r>
              <a:rPr lang="en-US" sz="1800" dirty="0">
                <a:latin typeface="+mn-lt"/>
              </a:rPr>
              <a:t>b</a:t>
            </a:r>
            <a:r>
              <a:rPr lang="en-US" sz="1800" dirty="0" smtClean="0">
                <a:latin typeface="+mn-lt"/>
              </a:rPr>
              <a:t>etween two random variables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973" y="1333500"/>
            <a:ext cx="1616364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937" y="4148809"/>
            <a:ext cx="3048000" cy="6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38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of time series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8137" y="1333500"/>
            <a:ext cx="922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+mn-lt"/>
              </a:rPr>
              <a:t>A time series is a set of observations, </a:t>
            </a:r>
            <a:r>
              <a:rPr lang="en-US" sz="1800" dirty="0" err="1" smtClean="0">
                <a:latin typeface="+mn-lt"/>
              </a:rPr>
              <a:t>x</a:t>
            </a:r>
            <a:r>
              <a:rPr lang="en-US" sz="1800" baseline="-25000" dirty="0" err="1" smtClean="0">
                <a:latin typeface="+mn-lt"/>
              </a:rPr>
              <a:t>t</a:t>
            </a:r>
            <a:r>
              <a:rPr lang="en-US" sz="1800" dirty="0" smtClean="0">
                <a:latin typeface="+mn-lt"/>
              </a:rPr>
              <a:t>, each one being recorded at a specific time t.</a:t>
            </a:r>
          </a:p>
          <a:p>
            <a:pPr algn="l"/>
            <a:endParaRPr lang="en-US" sz="1800" dirty="0">
              <a:latin typeface="+mn-lt"/>
            </a:endParaRPr>
          </a:p>
          <a:p>
            <a:pPr algn="l"/>
            <a:endParaRPr lang="en-US" sz="18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4" y="1979720"/>
            <a:ext cx="4310063" cy="28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135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of time series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8137" y="1333500"/>
            <a:ext cx="9220200" cy="3407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May be many objectives for fitting time series models:</a:t>
            </a: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Useful to provide a compact description of the data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Separation of noise from filtering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Predicting future values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Testing hypothesis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+mn-lt"/>
              </a:rPr>
              <a:t>Predicting one series from another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endParaRPr lang="en-US" sz="1800" dirty="0" smtClean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4202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of time series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8137" y="1333500"/>
            <a:ext cx="8686800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Just like data for all of our other models, we have to make assumption about our data. Namely, time series data is </a:t>
            </a:r>
            <a:r>
              <a:rPr lang="en-US" sz="1800" b="1" dirty="0" smtClean="0">
                <a:latin typeface="+mn-lt"/>
              </a:rPr>
              <a:t>unpredictable</a:t>
            </a:r>
            <a:r>
              <a:rPr lang="en-US" sz="1800" dirty="0" smtClean="0">
                <a:latin typeface="+mn-lt"/>
              </a:rPr>
              <a:t>, i.e. there is randomness.</a:t>
            </a:r>
          </a:p>
          <a:p>
            <a:pPr algn="l"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Our goal is to come up with a model that describes our data in a realistic way.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03873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Time series models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8137" y="1333500"/>
            <a:ext cx="8686800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smtClean="0">
                <a:latin typeface="+mn-lt"/>
              </a:rPr>
              <a:t>White noise – The most basic model. It assumes that there is no trend, or seasonal component. Each observation is randomly distributed with a mean of 0.</a:t>
            </a:r>
            <a:endParaRPr lang="en-US" sz="18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074" y="2219758"/>
            <a:ext cx="4106863" cy="254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0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26543</TotalTime>
  <Pages>0</Pages>
  <Words>1069</Words>
  <Characters>0</Characters>
  <Application>Microsoft Macintosh PowerPoint</Application>
  <PresentationFormat>Custom</PresentationFormat>
  <Lines>0</Lines>
  <Paragraphs>184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GA_Instructor_Template_Deck</vt:lpstr>
      <vt:lpstr>Agenda</vt:lpstr>
      <vt:lpstr>DATA SCIENCE class XvI: time series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Joel Witten</cp:lastModifiedBy>
  <cp:revision>2421</cp:revision>
  <cp:lastPrinted>2013-03-31T16:37:02Z</cp:lastPrinted>
  <dcterms:modified xsi:type="dcterms:W3CDTF">2016-01-21T16:58:20Z</dcterms:modified>
</cp:coreProperties>
</file>